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30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b="1" sz="3000"/>
              <a:t>ملخص تشغيل البرامج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822960"/>
            <a:ext cx="114300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t>تاريخ التوليد: 2026-08-23 04:57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265176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/>
              <a:t>أوامر العمل</a:t>
            </a:r>
          </a:p>
          <a:p>
            <a:pPr algn="ctr"/>
            <a:r>
              <a:rPr sz="1600" b="1"/>
              <a:t>771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83280" y="1417320"/>
            <a:ext cx="265176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/>
              <a:t>أرقام الإشعار</a:t>
            </a:r>
          </a:p>
          <a:p>
            <a:pPr algn="ctr"/>
            <a:r>
              <a:rPr sz="1600" b="1"/>
              <a:t>5011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63640" y="1417320"/>
            <a:ext cx="265176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/>
              <a:t>التنفيذ المؤكد</a:t>
            </a:r>
          </a:p>
          <a:p>
            <a:pPr algn="ctr"/>
            <a:r>
              <a:rPr sz="1600" b="1"/>
              <a:t>885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0" y="1417320"/>
            <a:ext cx="265176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/>
              <a:t>لم يثبت تنفيذه</a:t>
            </a:r>
          </a:p>
          <a:p>
            <a:pPr algn="ctr"/>
            <a:r>
              <a:rPr sz="1600" b="1"/>
              <a:t>4126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2834640"/>
            <a:ext cx="265176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/>
              <a:t>المحطات</a:t>
            </a:r>
          </a:p>
          <a:p>
            <a:pPr algn="ctr"/>
            <a:r>
              <a:rPr sz="1600" b="1"/>
              <a:t>19434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83280" y="2834640"/>
            <a:ext cx="265176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/>
              <a:t>المغذيات</a:t>
            </a:r>
          </a:p>
          <a:p>
            <a:pPr algn="ctr"/>
            <a:r>
              <a:rPr sz="1600" b="1"/>
              <a:t>849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3640" y="2834640"/>
            <a:ext cx="265176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/>
              <a:t>نسبة التنفيذ</a:t>
            </a:r>
          </a:p>
          <a:p>
            <a:pPr algn="ctr"/>
            <a:r>
              <a:rPr sz="1600" b="1"/>
              <a:t>17.7%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0" y="2834640"/>
            <a:ext cx="265176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/>
              <a:t>جودة البيانات</a:t>
            </a:r>
          </a:p>
          <a:p>
            <a:pPr algn="ctr"/>
            <a:r>
              <a:rPr sz="1600" b="1"/>
              <a:t>94.0%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30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b="1" sz="3000"/>
              <a:t>أكثر المحطات ظهورًا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11480" y="1234440"/>
          <a:ext cx="1138428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6856"/>
                <a:gridCol w="2276856"/>
                <a:gridCol w="2276856"/>
                <a:gridCol w="2276856"/>
                <a:gridCol w="2276856"/>
              </a:tblGrid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المحطة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الشهر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الإشعارات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التنفيذ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الحالة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00781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00417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00415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00423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00421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00424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00413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00426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00414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00425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30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b="1" sz="3000"/>
              <a:t>أكثر المغذيات ظهورًا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11480" y="1234440"/>
          <a:ext cx="1138428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6856"/>
                <a:gridCol w="2276856"/>
                <a:gridCol w="2276856"/>
                <a:gridCol w="2276856"/>
                <a:gridCol w="2276856"/>
              </a:tblGrid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المغذي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الشهر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الإشعارات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التنفيذ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الحالة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HHR5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Q0007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Q0004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BWT2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AIRPO-7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J0012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J0039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J0010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J0028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J0006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2026-08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تحتاج بناء التحليل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30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b="1" sz="3000"/>
              <a:t>مؤشر الأوقات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11480" y="1234440"/>
          <a:ext cx="1138428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6856"/>
                <a:gridCol w="2276856"/>
                <a:gridCol w="2276856"/>
                <a:gridCol w="2276856"/>
                <a:gridCol w="2276856"/>
              </a:tblGrid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الجهة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البرامج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تجاوز النهاية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تجاوز المدة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المتوسط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المشاريع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406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173.1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الإنشاءات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552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120.6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الصيانة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652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-64.0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الانشاءات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129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-92.1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غير محدد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920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-88.6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الحماية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-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قطاع النقل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396.0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توصيلات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-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نشاط النقل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-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صيانة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sz="1100"/>
                        <a:t>-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